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6" r:id="rId4"/>
    <p:sldId id="264" r:id="rId5"/>
    <p:sldId id="268" r:id="rId6"/>
    <p:sldId id="263" r:id="rId7"/>
    <p:sldId id="266" r:id="rId8"/>
    <p:sldId id="267" r:id="rId9"/>
    <p:sldId id="269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9FE7"/>
    <a:srgbClr val="FC4F62"/>
    <a:srgbClr val="FE4E6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2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2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C544F-811B-4CE1-8782-2CCCCD46D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C2C54A-6F73-44CD-B95A-C1BBACA35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529ABC-758E-459E-9ECD-5A34EF92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A1D3-AEFD-47D1-A098-CA467AEFF30E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DE86B3-ED46-4021-BD9D-B9990B18D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2D1593-70B5-4414-9DB4-315919DC7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3119-15E5-4537-A94F-8571FC059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47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DBA5C-A0B7-4797-B7CE-59548FF2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32A30D-6155-4228-9DA0-558C71596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50EF5F-F190-467F-8C9B-1C085423C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A1D3-AEFD-47D1-A098-CA467AEFF30E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61D9FB-FCF2-4AF5-8145-33B73121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76A7F0-41B7-4C7C-82B2-24540FB5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3119-15E5-4537-A94F-8571FC059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36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3123EA-A17D-42E5-82D7-8BE718412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46A8CB-85AF-4621-AB33-5B0ADA944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0838C0-B5AF-4C63-A989-E9BB1B1B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A1D3-AEFD-47D1-A098-CA467AEFF30E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3A17AE-40C8-4E3A-8074-84BCC7FA8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BA8F59-BC0D-462B-BA2F-DAE0562E1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3119-15E5-4537-A94F-8571FC059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87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8E0E4-7FD1-45B7-AEF5-726D6859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8925FC-7B1F-46A3-ACD5-B1290E762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4F6CCA-7DC1-44E8-B6FF-FFE4A6097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A1D3-AEFD-47D1-A098-CA467AEFF30E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3D3F98-5B38-4296-B597-8B470A1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53B4CA-5F1A-4F4D-B1C7-8947225D3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3119-15E5-4537-A94F-8571FC059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4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2A3D9-AE3D-4D07-B710-0130C0663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1E8C7F-E147-42FA-B7E4-73AD87042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879387-9EA6-465E-8025-52CCF986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A1D3-AEFD-47D1-A098-CA467AEFF30E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FC71E8-1C7A-4C29-B6A4-80DC67F8D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DB6133-1CCF-48E7-A792-3FAD79404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3119-15E5-4537-A94F-8571FC059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10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3C834-B020-4544-928F-4855F7403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1DE3C0-1994-457A-9415-BE0072165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2FB160-3452-4E6A-BCD6-6225E7EC6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D37480-F61A-4372-8DAA-F6901009D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A1D3-AEFD-47D1-A098-CA467AEFF30E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D4B657-1A5C-475E-9D52-F76FF2A8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D7B49C-3ED9-48D4-9695-99C455CC0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3119-15E5-4537-A94F-8571FC059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81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C4C31-0E9D-4BF9-A2AB-17090E5A1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53733F-838F-40F5-9773-D37BFC60A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B68593-15FB-4887-A77C-BD73763BD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27095A-EF1A-460E-B687-B656B350D9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40567B4-A93D-4EE3-8DD8-1A4E077CD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C928CE-6806-4413-9EBC-0E215260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A1D3-AEFD-47D1-A098-CA467AEFF30E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6B4B6D-1660-4F56-88A7-A5D940478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81C2CD0-16D0-4342-93C9-8AFF3F923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3119-15E5-4537-A94F-8571FC059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10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9F13C-F0F2-43E9-8173-037BE9B49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39B889-94A9-49ED-9BD3-81B20C722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A1D3-AEFD-47D1-A098-CA467AEFF30E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B8EBFB-2D52-4DE6-9765-53B9AE498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09BF3BC-3C0F-4B2F-9F97-86DCF04A5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3119-15E5-4537-A94F-8571FC059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61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DBDD6E0-F6B3-4113-8618-DFAFD40D0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A1D3-AEFD-47D1-A098-CA467AEFF30E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D80562-2648-47DF-933E-B24E78A72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791BE5-ED0F-4E44-AC2A-B34052B2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3119-15E5-4537-A94F-8571FC059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98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6C796F-BCBB-469B-8E7A-31B230C2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1E511D-C372-4D65-8A7A-751090F11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9D9365-C0D0-4977-8BBD-E8C335A24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2E1F20-FBD5-41F0-8D1D-6AA5DE763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A1D3-AEFD-47D1-A098-CA467AEFF30E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0676A7-21CA-41B0-A51F-5D6A9B7D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24E5CC-ED55-426F-94ED-BFBB026D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3119-15E5-4537-A94F-8571FC059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70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BA681-CD28-4028-9346-03DD21C87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FEFC6E-96AE-465D-933B-F404043583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F344BD-13D8-4113-BBAC-7F2B1F814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000A4B-0D21-462B-AC53-4BE719EF5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A1D3-AEFD-47D1-A098-CA467AEFF30E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2C3336-398C-4337-95BE-9958CAE28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FCC949-5059-4F68-B892-46B80127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3119-15E5-4537-A94F-8571FC059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72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101E96-797C-4574-B40D-50F380D88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680DB2-DB74-4DEA-91A9-C3145481F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BD67BB-3903-4F0D-A175-2392B7B1D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2A1D3-AEFD-47D1-A098-CA467AEFF30E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D71EF3-24E1-426D-87D7-9A22BF46E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062D43-68FA-4F5E-B728-E4D90F4FF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A3119-15E5-4537-A94F-8571FC059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36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amboozle.com/game/275207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2,600+ New Years Family Dinner Stock Photos, Pictures &amp; Royalty-Free Images  - iStock">
            <a:extLst>
              <a:ext uri="{FF2B5EF4-FFF2-40B4-BE49-F238E27FC236}">
                <a16:creationId xmlns:a16="http://schemas.microsoft.com/office/drawing/2014/main" id="{0080C5FE-7B83-4EB8-93EC-C2ECEC025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57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E7BB9-BFF2-4D7C-8A91-02CAB13C4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2194E7-85F1-4FFA-A14A-3FD75EA5B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ow to Plan a Birthday Party | 39 Tips for 2024 | Classpop!">
            <a:extLst>
              <a:ext uri="{FF2B5EF4-FFF2-40B4-BE49-F238E27FC236}">
                <a16:creationId xmlns:a16="http://schemas.microsoft.com/office/drawing/2014/main" id="{773DCB6B-FB5E-4CFA-BB9C-A5D2D108F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267" y="-92870"/>
            <a:ext cx="5499733" cy="366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4,100+ Traditional Thanksgiving Family Dinner Stock Photos, Pictures &amp;  Royalty-Free Images - iStock">
            <a:extLst>
              <a:ext uri="{FF2B5EF4-FFF2-40B4-BE49-F238E27FC236}">
                <a16:creationId xmlns:a16="http://schemas.microsoft.com/office/drawing/2014/main" id="{6773A135-4316-4F52-B5E3-42222278F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3152140"/>
            <a:ext cx="5558790" cy="370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,400+ New Years Eve Dinner Table Setting Stock Photos, Pictures &amp;  Royalty-Free Images - iStock">
            <a:extLst>
              <a:ext uri="{FF2B5EF4-FFF2-40B4-BE49-F238E27FC236}">
                <a16:creationId xmlns:a16="http://schemas.microsoft.com/office/drawing/2014/main" id="{3D09AA40-32B6-45FE-ADA2-957816E0B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242558" cy="344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49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56234-D102-4450-8892-A125A6096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Aharoni" panose="02010803020104030203" pitchFamily="2" charset="-79"/>
                <a:cs typeface="Aharoni" panose="02010803020104030203" pitchFamily="2" charset="-79"/>
              </a:rPr>
              <a:t>I am thankful for  ...</a:t>
            </a:r>
            <a:endParaRPr lang="ru-RU" b="1" dirty="0">
              <a:cs typeface="Aharoni" panose="02010803020104030203" pitchFamily="2" charset="-79"/>
            </a:endParaRPr>
          </a:p>
        </p:txBody>
      </p:sp>
      <p:pic>
        <p:nvPicPr>
          <p:cNvPr id="2052" name="Picture 4" descr="Two Completed Thankful Tree Crafts with leaves laying all around it.">
            <a:extLst>
              <a:ext uri="{FF2B5EF4-FFF2-40B4-BE49-F238E27FC236}">
                <a16:creationId xmlns:a16="http://schemas.microsoft.com/office/drawing/2014/main" id="{E87FD97F-F7D3-4CCA-8E8D-FAEB0A9A3A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28" y="1690687"/>
            <a:ext cx="3201458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5F2BB3-12C7-432C-B918-FB12BB766195}"/>
              </a:ext>
            </a:extLst>
          </p:cNvPr>
          <p:cNvSpPr txBox="1"/>
          <p:nvPr/>
        </p:nvSpPr>
        <p:spPr>
          <a:xfrm>
            <a:off x="4876800" y="1690688"/>
            <a:ext cx="71753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haroni" panose="02010803020104030203" pitchFamily="2" charset="-79"/>
                <a:cs typeface="Aharoni" panose="02010803020104030203" pitchFamily="2" charset="-79"/>
              </a:rPr>
              <a:t>Write on one leaf what are you </a:t>
            </a:r>
            <a:r>
              <a:rPr lang="es-ES" sz="320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thankful for.</a:t>
            </a:r>
          </a:p>
          <a:p>
            <a:r>
              <a:rPr lang="ru-RU" sz="3200" dirty="0">
                <a:latin typeface="Century Gothic" panose="020B0502020202020204" pitchFamily="34" charset="0"/>
                <a:cs typeface="Aharoni" panose="02010803020104030203" pitchFamily="2" charset="-79"/>
              </a:rPr>
              <a:t>Напишите на одном листочке то, за что вы </a:t>
            </a:r>
            <a:r>
              <a:rPr lang="ru-RU" sz="3200" dirty="0">
                <a:solidFill>
                  <a:srgbClr val="00B0F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благодарны.</a:t>
            </a:r>
            <a:endParaRPr lang="es-ES" sz="3200" dirty="0">
              <a:solidFill>
                <a:srgbClr val="00B0F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  <a:p>
            <a:r>
              <a:rPr lang="es-ES" sz="3200" dirty="0">
                <a:latin typeface="Aharoni" panose="02010803020104030203" pitchFamily="2" charset="-79"/>
                <a:cs typeface="Aharoni" panose="02010803020104030203" pitchFamily="2" charset="-79"/>
              </a:rPr>
              <a:t>Write on another </a:t>
            </a:r>
            <a:r>
              <a:rPr lang="es-ES" sz="32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one word </a:t>
            </a:r>
            <a:r>
              <a:rPr lang="es-ES" sz="3200" dirty="0">
                <a:latin typeface="Aharoni" panose="02010803020104030203" pitchFamily="2" charset="-79"/>
                <a:cs typeface="Aharoni" panose="02010803020104030203" pitchFamily="2" charset="-79"/>
              </a:rPr>
              <a:t>you remember </a:t>
            </a:r>
            <a:r>
              <a:rPr lang="es-ES" sz="32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from this lesson.</a:t>
            </a:r>
          </a:p>
          <a:p>
            <a:r>
              <a:rPr lang="ru-RU" sz="3200" dirty="0">
                <a:latin typeface="Century Gothic" panose="020B0502020202020204" pitchFamily="34" charset="0"/>
                <a:cs typeface="Aharoni" panose="02010803020104030203" pitchFamily="2" charset="-79"/>
              </a:rPr>
              <a:t>На другом листочке напишите </a:t>
            </a:r>
            <a:r>
              <a:rPr lang="ru-RU" sz="3200" dirty="0">
                <a:solidFill>
                  <a:srgbClr val="7030A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одно слово из нашего занятия.</a:t>
            </a:r>
            <a:endParaRPr lang="es-ES" sz="3200" dirty="0">
              <a:solidFill>
                <a:srgbClr val="7030A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  <a:p>
            <a:r>
              <a:rPr lang="es-ES" sz="3200" dirty="0">
                <a:latin typeface="Aharoni" panose="02010803020104030203" pitchFamily="2" charset="-79"/>
                <a:cs typeface="Aharoni" panose="02010803020104030203" pitchFamily="2" charset="-79"/>
              </a:rPr>
              <a:t>Put your leaves on the tree.</a:t>
            </a:r>
            <a:endParaRPr lang="ru-RU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ru-RU" sz="3200" dirty="0">
                <a:latin typeface="Century Gothic" panose="020B0502020202020204" pitchFamily="34" charset="0"/>
                <a:cs typeface="Aharoni" panose="02010803020104030203" pitchFamily="2" charset="-79"/>
              </a:rPr>
              <a:t>Прикрепите листочки на дерево.</a:t>
            </a:r>
          </a:p>
        </p:txBody>
      </p:sp>
    </p:spTree>
    <p:extLst>
      <p:ext uri="{BB962C8B-B14F-4D97-AF65-F5344CB8AC3E}">
        <p14:creationId xmlns:p14="http://schemas.microsoft.com/office/powerpoint/2010/main" val="105346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79886-4004-4FA5-97B2-9116C894AE2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89804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Rockwell Extra Bold" panose="02060903040505020403" pitchFamily="18" charset="0"/>
              </a:rPr>
              <a:t>What is a “Thanksgiving day”?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993F80E-5A34-4885-9E33-20BFB1B53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04" y="1776261"/>
            <a:ext cx="1877196" cy="242548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4AD7F1-C14A-42CD-B5D5-8B218D00D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65" y="4201747"/>
            <a:ext cx="1917935" cy="24799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E6ED2E-5D7B-413E-AB47-B97EE750B5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900" y="1776261"/>
            <a:ext cx="1878898" cy="24254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F28CD47-0239-4DDB-A37D-2E8E7D319A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280" y="2024180"/>
            <a:ext cx="3004522" cy="399943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B9B13F2-26BD-457F-9DAE-CF34C06757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900" y="4201747"/>
            <a:ext cx="1883356" cy="24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9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09C8E4-7BAD-4C72-8CF6-ECCC9E5ED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0" y="0"/>
            <a:ext cx="4774019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965E23-F8B0-478D-9AD6-C0A94DF773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279" y="0"/>
            <a:ext cx="4745396" cy="6858000"/>
          </a:xfrm>
          <a:prstGeom prst="rect">
            <a:avLst/>
          </a:prstGeom>
        </p:spPr>
      </p:pic>
      <p:pic>
        <p:nvPicPr>
          <p:cNvPr id="2" name="p_33228852_287">
            <a:hlinkClick r:id="" action="ppaction://media"/>
            <a:extLst>
              <a:ext uri="{FF2B5EF4-FFF2-40B4-BE49-F238E27FC236}">
                <a16:creationId xmlns:a16="http://schemas.microsoft.com/office/drawing/2014/main" id="{5B0A45E0-3E66-4DD0-9559-6F31429FD0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10442" y="2012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3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4D694-07A7-43DD-A0E2-50F62388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6A86B52-AFDA-460F-A403-5C3518E6D2B3}"/>
              </a:ext>
            </a:extLst>
          </p:cNvPr>
          <p:cNvGrpSpPr/>
          <p:nvPr/>
        </p:nvGrpSpPr>
        <p:grpSpPr>
          <a:xfrm>
            <a:off x="-666278" y="923733"/>
            <a:ext cx="13205674" cy="7810879"/>
            <a:chOff x="-1207312" y="1027906"/>
            <a:chExt cx="13205674" cy="7810879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3125DDA8-6D86-435E-9FCC-779A7106C9A6}"/>
                </a:ext>
              </a:extLst>
            </p:cNvPr>
            <p:cNvGrpSpPr/>
            <p:nvPr/>
          </p:nvGrpSpPr>
          <p:grpSpPr>
            <a:xfrm>
              <a:off x="-1207312" y="1027906"/>
              <a:ext cx="11319001" cy="7546001"/>
              <a:chOff x="-1189008" y="191097"/>
              <a:chExt cx="11319001" cy="7546001"/>
            </a:xfrm>
          </p:grpSpPr>
          <p:pic>
            <p:nvPicPr>
              <p:cNvPr id="4" name="Рисунок 3">
                <a:extLst>
                  <a:ext uri="{FF2B5EF4-FFF2-40B4-BE49-F238E27FC236}">
                    <a16:creationId xmlns:a16="http://schemas.microsoft.com/office/drawing/2014/main" id="{87B98A6B-DA8A-4E4A-920F-512A4D86A9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89008" y="191097"/>
                <a:ext cx="11319001" cy="754600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" name="Овал 4">
                <a:extLst>
                  <a:ext uri="{FF2B5EF4-FFF2-40B4-BE49-F238E27FC236}">
                    <a16:creationId xmlns:a16="http://schemas.microsoft.com/office/drawing/2014/main" id="{4EA58CE4-8B5B-44EB-99EA-14D80A022DF7}"/>
                  </a:ext>
                </a:extLst>
              </p:cNvPr>
              <p:cNvSpPr/>
              <p:nvPr/>
            </p:nvSpPr>
            <p:spPr>
              <a:xfrm rot="20429478">
                <a:off x="844168" y="1977992"/>
                <a:ext cx="1251862" cy="609776"/>
              </a:xfrm>
              <a:prstGeom prst="ellipse">
                <a:avLst/>
              </a:prstGeom>
              <a:solidFill>
                <a:srgbClr val="FC4F62"/>
              </a:solidFill>
              <a:ln>
                <a:solidFill>
                  <a:srgbClr val="FE4E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Овал 5">
                <a:extLst>
                  <a:ext uri="{FF2B5EF4-FFF2-40B4-BE49-F238E27FC236}">
                    <a16:creationId xmlns:a16="http://schemas.microsoft.com/office/drawing/2014/main" id="{6A17655A-490A-4D92-8D7E-9F583B0DA3E8}"/>
                  </a:ext>
                </a:extLst>
              </p:cNvPr>
              <p:cNvSpPr/>
              <p:nvPr/>
            </p:nvSpPr>
            <p:spPr>
              <a:xfrm rot="1570340">
                <a:off x="3844810" y="1936374"/>
                <a:ext cx="1251364" cy="590754"/>
              </a:xfrm>
              <a:prstGeom prst="ellipse">
                <a:avLst/>
              </a:prstGeom>
              <a:solidFill>
                <a:srgbClr val="519FE7"/>
              </a:solidFill>
              <a:ln>
                <a:solidFill>
                  <a:srgbClr val="519F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3C56D383-F9D7-45CB-A14B-9D3029A0B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49879" y1="68876" x2="49879" y2="68876"/>
                          <a14:foregroundMark x1="49879" y1="68876" x2="49879" y2="68876"/>
                          <a14:foregroundMark x1="46686" y1="58731" x2="46686" y2="58731"/>
                          <a14:foregroundMark x1="46686" y1="58731" x2="46686" y2="58731"/>
                          <a14:foregroundMark x1="31164" y1="62288" x2="61196" y2="55174"/>
                          <a14:foregroundMark x1="69281" y1="58407" x2="32175" y2="58044"/>
                          <a14:foregroundMark x1="32175" y1="58044" x2="32175" y2="57882"/>
                          <a14:foregroundMark x1="67623" y1="71059" x2="34600" y2="55295"/>
                          <a14:foregroundMark x1="34600" y1="55295" x2="33185" y2="53678"/>
                          <a14:foregroundMark x1="32498" y1="66492" x2="32255" y2="56063"/>
                          <a14:foregroundMark x1="32255" y1="56063" x2="42118" y2="48383"/>
                          <a14:foregroundMark x1="42118" y1="48383" x2="54446" y2="48343"/>
                          <a14:foregroundMark x1="54446" y1="48343" x2="65804" y2="49394"/>
                          <a14:foregroundMark x1="65804" y1="49394" x2="70089" y2="58569"/>
                          <a14:foregroundMark x1="70089" y1="58569" x2="52991" y2="66977"/>
                          <a14:foregroundMark x1="52991" y1="66977" x2="41552" y2="68432"/>
                          <a14:foregroundMark x1="41552" y1="68432" x2="31649" y2="64470"/>
                          <a14:foregroundMark x1="41269" y1="47939" x2="52789" y2="64066"/>
                          <a14:foregroundMark x1="52789" y1="64066" x2="64268" y2="54810"/>
                          <a14:foregroundMark x1="64268" y1="54810" x2="58973" y2="43209"/>
                          <a14:foregroundMark x1="58973" y1="43209" x2="51051" y2="39289"/>
                          <a14:foregroundMark x1="51051" y1="39289" x2="44907" y2="42563"/>
                          <a14:foregroundMark x1="44907" y1="42563" x2="40663" y2="48545"/>
                          <a14:foregroundMark x1="40663" y1="48545" x2="40420" y2="48262"/>
                          <a14:foregroundMark x1="44665" y1="50283" x2="61520" y2="51132"/>
                          <a14:foregroundMark x1="68472" y1="58044" x2="67421" y2="62288"/>
                          <a14:foregroundMark x1="69281" y1="60267" x2="69644" y2="67866"/>
                          <a14:foregroundMark x1="69644" y1="67866" x2="69806" y2="67866"/>
                          <a14:foregroundMark x1="30154" y1="56871" x2="30558" y2="65521"/>
                          <a14:foregroundMark x1="30558" y1="65521" x2="32175" y2="58407"/>
                          <a14:foregroundMark x1="32175" y1="58407" x2="30315" y2="57720"/>
                          <a14:foregroundMark x1="69644" y1="56871" x2="70129" y2="62611"/>
                          <a14:foregroundMark x1="52789" y1="10590" x2="52789" y2="10590"/>
                          <a14:foregroundMark x1="52789" y1="10590" x2="52789" y2="10590"/>
                          <a14:foregroundMark x1="62409" y1="16330" x2="62409" y2="16330"/>
                          <a14:foregroundMark x1="62409" y1="16330" x2="62409" y2="16330"/>
                          <a14:foregroundMark x1="61884" y1="17502" x2="61884" y2="17502"/>
                          <a14:foregroundMark x1="61884" y1="17502" x2="61884" y2="17502"/>
                          <a14:foregroundMark x1="35732" y1="27445" x2="35732" y2="27445"/>
                          <a14:foregroundMark x1="35732" y1="27445" x2="35732" y2="27445"/>
                          <a14:foregroundMark x1="35408" y1="49232" x2="35408" y2="49232"/>
                          <a14:foregroundMark x1="35408" y1="49232" x2="35408" y2="49232"/>
                          <a14:foregroundMark x1="35408" y1="49232" x2="35408" y2="49232"/>
                          <a14:foregroundMark x1="35408" y1="49232" x2="35408" y2="49232"/>
                          <a14:foregroundMark x1="30841" y1="50566" x2="30841" y2="50566"/>
                          <a14:foregroundMark x1="30841" y1="50566" x2="30841" y2="50566"/>
                          <a14:foregroundMark x1="30679" y1="49394" x2="30679" y2="49394"/>
                          <a14:foregroundMark x1="30679" y1="49394" x2="30679" y2="49394"/>
                          <a14:foregroundMark x1="30679" y1="49394" x2="30679" y2="49394"/>
                          <a14:foregroundMark x1="67947" y1="49555" x2="67947" y2="49555"/>
                          <a14:foregroundMark x1="67947" y1="49555" x2="67947" y2="49555"/>
                          <a14:foregroundMark x1="70331" y1="50243" x2="70331" y2="50243"/>
                          <a14:foregroundMark x1="70331" y1="50243" x2="70331" y2="50243"/>
                          <a14:foregroundMark x1="30154" y1="56306" x2="30154" y2="56306"/>
                          <a14:foregroundMark x1="30154" y1="56306" x2="30154" y2="56306"/>
                          <a14:backgroundMark x1="29143" y1="57154" x2="27243" y2="49192"/>
                          <a14:backgroundMark x1="27243" y1="49192" x2="32619" y2="43331"/>
                          <a14:backgroundMark x1="32619" y1="43331" x2="32134" y2="36257"/>
                          <a14:backgroundMark x1="32134" y1="36257" x2="29466" y2="30679"/>
                          <a14:backgroundMark x1="65441" y1="19685" x2="70251" y2="26071"/>
                          <a14:backgroundMark x1="70251" y1="26071" x2="71867" y2="33630"/>
                          <a14:backgroundMark x1="71867" y1="33630" x2="70008" y2="40663"/>
                          <a14:backgroundMark x1="70008" y1="40663" x2="72838" y2="53032"/>
                          <a14:backgroundMark x1="72838" y1="53032" x2="88601" y2="46241"/>
                          <a14:backgroundMark x1="88601" y1="46241" x2="85893" y2="32579"/>
                          <a14:backgroundMark x1="85893" y1="32579" x2="67906" y2="18513"/>
                          <a14:backgroundMark x1="67906" y1="18513" x2="66774" y2="21382"/>
                          <a14:backgroundMark x1="57154" y1="16653" x2="57154" y2="16653"/>
                          <a14:backgroundMark x1="57154" y1="16653" x2="57154" y2="16653"/>
                          <a14:backgroundMark x1="57154" y1="16653" x2="57154" y2="16653"/>
                          <a14:backgroundMark x1="57154" y1="16653" x2="57154" y2="16653"/>
                          <a14:backgroundMark x1="57154" y1="16653" x2="57154" y2="16653"/>
                          <a14:backgroundMark x1="57154" y1="16653" x2="57154" y2="16653"/>
                          <a14:backgroundMark x1="57154" y1="16653" x2="56669" y2="24091"/>
                          <a14:backgroundMark x1="56669" y1="24091" x2="59863" y2="15643"/>
                          <a14:backgroundMark x1="59863" y1="15643" x2="59863" y2="15643"/>
                          <a14:backgroundMark x1="59863" y1="15643" x2="58003" y2="9741"/>
                          <a14:backgroundMark x1="58003" y1="12935" x2="58003" y2="12935"/>
                          <a14:backgroundMark x1="58003" y1="12935" x2="59014" y2="17502"/>
                          <a14:backgroundMark x1="44503" y1="24939" x2="44503" y2="24939"/>
                          <a14:backgroundMark x1="44503" y1="24939" x2="44503" y2="24939"/>
                          <a14:backgroundMark x1="44503" y1="24939" x2="44503" y2="24939"/>
                          <a14:backgroundMark x1="44503" y1="24939" x2="44503" y2="24939"/>
                          <a14:backgroundMark x1="44503" y1="24939" x2="44503" y2="24939"/>
                          <a14:backgroundMark x1="44503" y1="24939" x2="44503" y2="24939"/>
                          <a14:backgroundMark x1="44503" y1="24939" x2="44503" y2="24939"/>
                          <a14:backgroundMark x1="44503" y1="24939" x2="44503" y2="24939"/>
                          <a14:backgroundMark x1="44503" y1="24939" x2="44503" y2="24939"/>
                          <a14:backgroundMark x1="44503" y1="24939" x2="44503" y2="24939"/>
                          <a14:backgroundMark x1="44503" y1="24939" x2="44503" y2="24939"/>
                          <a14:backgroundMark x1="41471" y1="23403" x2="42643" y2="31690"/>
                          <a14:backgroundMark x1="42643" y1="31690" x2="46039" y2="202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073" y="2527496"/>
              <a:ext cx="6311289" cy="6311289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5869148-3B55-49F5-AC00-45948F195143}"/>
              </a:ext>
            </a:extLst>
          </p:cNvPr>
          <p:cNvSpPr txBox="1"/>
          <p:nvPr/>
        </p:nvSpPr>
        <p:spPr>
          <a:xfrm>
            <a:off x="1423584" y="2423323"/>
            <a:ext cx="13836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Hello!</a:t>
            </a:r>
          </a:p>
          <a:p>
            <a:r>
              <a:rPr lang="en-GB" sz="2000" dirty="0"/>
              <a:t>We are</a:t>
            </a:r>
            <a:r>
              <a:rPr lang="ru-RU" sz="2000" dirty="0"/>
              <a:t> </a:t>
            </a:r>
            <a:r>
              <a:rPr lang="en-GB" sz="2000" dirty="0"/>
              <a:t>too busy </a:t>
            </a:r>
            <a:r>
              <a:rPr lang="ru-RU" sz="1400" dirty="0"/>
              <a:t>:(</a:t>
            </a:r>
            <a:endParaRPr lang="en-GB" sz="1400" dirty="0"/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C4E62-FCF2-47CC-BE12-69C1ED88DCE5}"/>
              </a:ext>
            </a:extLst>
          </p:cNvPr>
          <p:cNvSpPr txBox="1"/>
          <p:nvPr/>
        </p:nvSpPr>
        <p:spPr>
          <a:xfrm>
            <a:off x="4438189" y="2480197"/>
            <a:ext cx="1110065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Can you help us set the table</a:t>
            </a:r>
            <a:r>
              <a:rPr lang="ru-RU" sz="16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572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EB449-C54A-403F-A63F-C915D8457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14">
            <a:extLst>
              <a:ext uri="{FF2B5EF4-FFF2-40B4-BE49-F238E27FC236}">
                <a16:creationId xmlns:a16="http://schemas.microsoft.com/office/drawing/2014/main" id="{00A15CA2-26B9-418D-AD49-73D5EB390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668" y="-1"/>
            <a:ext cx="12594668" cy="7086601"/>
          </a:xfrm>
        </p:spPr>
      </p:pic>
    </p:spTree>
    <p:extLst>
      <p:ext uri="{BB962C8B-B14F-4D97-AF65-F5344CB8AC3E}">
        <p14:creationId xmlns:p14="http://schemas.microsoft.com/office/powerpoint/2010/main" val="2398175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B8419-2038-4BE7-90D2-93A2C7EC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Prepare Thanksgiving Products</a:t>
            </a:r>
            <a:endParaRPr lang="ru-RU" dirty="0">
              <a:cs typeface="Aharoni" panose="02010803020104030203" pitchFamily="2" charset="-79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A4BBAA-22D2-4BEE-A61C-56FF7F84B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100" y="1690688"/>
            <a:ext cx="10515600" cy="4351338"/>
          </a:xfrm>
          <a:solidFill>
            <a:srgbClr val="FFFFFF">
              <a:alpha val="72941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latin typeface="Century Gothic" panose="020B0502020202020204" pitchFamily="34" charset="0"/>
                <a:cs typeface="Aharoni" panose="02010803020104030203" pitchFamily="2" charset="-79"/>
              </a:rPr>
              <a:t>Задание : подготовить продукты для праздничного ужина.</a:t>
            </a:r>
          </a:p>
          <a:p>
            <a:pPr marL="0" indent="0">
              <a:buNone/>
            </a:pPr>
            <a:r>
              <a:rPr lang="ru-RU" sz="3600" b="1" dirty="0">
                <a:latin typeface="Century Gothic" panose="020B0502020202020204" pitchFamily="34" charset="0"/>
                <a:cs typeface="Aharoni" panose="02010803020104030203" pitchFamily="2" charset="-79"/>
              </a:rPr>
              <a:t>На столе расположены карточки с продуктами. У вашей команды есть меню с ингредиентами.</a:t>
            </a:r>
          </a:p>
          <a:p>
            <a:pPr marL="0" indent="0">
              <a:buNone/>
            </a:pPr>
            <a:r>
              <a:rPr lang="ru-RU" sz="3600" b="1" dirty="0">
                <a:latin typeface="Century Gothic" panose="020B0502020202020204" pitchFamily="34" charset="0"/>
                <a:cs typeface="Aharoni" panose="02010803020104030203" pitchFamily="2" charset="-79"/>
              </a:rPr>
              <a:t>Каждая команда выбирает бегуна. У вас есть 2 минуты на подготовку и 30 секунд чтобы взять все нужные карточки.</a:t>
            </a:r>
          </a:p>
        </p:txBody>
      </p:sp>
    </p:spTree>
    <p:extLst>
      <p:ext uri="{BB962C8B-B14F-4D97-AF65-F5344CB8AC3E}">
        <p14:creationId xmlns:p14="http://schemas.microsoft.com/office/powerpoint/2010/main" val="2097013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2725E-0C05-46B7-8E78-2D91441A3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Century Gothic" panose="020B0502020202020204" pitchFamily="34" charset="0"/>
              </a:rPr>
              <a:t>Set the table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C4B2DF-DB4B-4B2D-AAA4-258638D6C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17480" cy="1717675"/>
          </a:xfrm>
          <a:solidFill>
            <a:srgbClr val="FFFFFF">
              <a:alpha val="9098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dirty="0">
                <a:latin typeface="Century Gothic" panose="020B0502020202020204" pitchFamily="34" charset="0"/>
              </a:rPr>
              <a:t>Задание: после того, как вы собрали все нужные вам карточки, нужно расположить ваши блюда в ряд на столе. Теперь каждый берёт карточку с названием блюда и подбирает пару «название – картинка».</a:t>
            </a:r>
          </a:p>
        </p:txBody>
      </p:sp>
    </p:spTree>
    <p:extLst>
      <p:ext uri="{BB962C8B-B14F-4D97-AF65-F5344CB8AC3E}">
        <p14:creationId xmlns:p14="http://schemas.microsoft.com/office/powerpoint/2010/main" val="821301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770E-118E-47F3-9004-EF7DFFA8D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Century Gothic" panose="020B0502020202020204" pitchFamily="34" charset="0"/>
              </a:rPr>
              <a:t>Memory Game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10388A-C444-4BCD-A6CC-DE2650ACC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51670" cy="1603375"/>
          </a:xfrm>
          <a:solidFill>
            <a:srgbClr val="FFFFFF">
              <a:alpha val="8902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b="1" dirty="0">
                <a:latin typeface="Century Gothic" panose="020B0502020202020204" pitchFamily="34" charset="0"/>
              </a:rPr>
              <a:t>1) At the table we have _____.</a:t>
            </a:r>
          </a:p>
          <a:p>
            <a:pPr marL="0" indent="0" algn="just">
              <a:buNone/>
            </a:pPr>
            <a:r>
              <a:rPr lang="en-GB" b="1" dirty="0">
                <a:latin typeface="Century Gothic" panose="020B0502020202020204" pitchFamily="34" charset="0"/>
              </a:rPr>
              <a:t>2) At the table we have ______ and ______.</a:t>
            </a:r>
          </a:p>
          <a:p>
            <a:pPr marL="0" indent="0" algn="just">
              <a:buNone/>
            </a:pPr>
            <a:r>
              <a:rPr lang="en-GB" b="1" dirty="0">
                <a:latin typeface="Century Gothic" panose="020B0502020202020204" pitchFamily="34" charset="0"/>
              </a:rPr>
              <a:t>3) At the table we have _______, ________ and _______.</a:t>
            </a:r>
            <a:endParaRPr lang="ru-RU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911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91DD1-70A6-40E4-8936-120A782BB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Now let’s do a quiz!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C2B19F-60E5-4339-80E3-56C4E69F5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8920" y="1828799"/>
            <a:ext cx="10515600" cy="675323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hlinkClick r:id="rId2"/>
              </a:rPr>
              <a:t>https://www.baamboozle.com/game/2752074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113538"/>
      </p:ext>
    </p:extLst>
  </p:cSld>
  <p:clrMapOvr>
    <a:masterClrMapping/>
  </p:clrMapOvr>
</p:sld>
</file>

<file path=ppt/theme/theme1.xml><?xml version="1.0" encoding="utf-8"?>
<a:theme xmlns:a="http://schemas.openxmlformats.org/drawingml/2006/main" name="thanksgiving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anksgiving" id="{8B1D5D85-548E-44EE-9FAC-D0955AAFCC50}" vid="{BCB50A21-CA96-48CF-8528-D9A5A6D63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216</Words>
  <Application>Microsoft Office PowerPoint</Application>
  <PresentationFormat>Широкоэкранный</PresentationFormat>
  <Paragraphs>23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Century Gothic</vt:lpstr>
      <vt:lpstr>Rockwell Extra Bold</vt:lpstr>
      <vt:lpstr>thanksgiving</vt:lpstr>
      <vt:lpstr>Презентация PowerPoint</vt:lpstr>
      <vt:lpstr>What is a “Thanksgiving day”?</vt:lpstr>
      <vt:lpstr>Презентация PowerPoint</vt:lpstr>
      <vt:lpstr>Презентация PowerPoint</vt:lpstr>
      <vt:lpstr>Презентация PowerPoint</vt:lpstr>
      <vt:lpstr>Prepare Thanksgiving Products</vt:lpstr>
      <vt:lpstr>Set the table</vt:lpstr>
      <vt:lpstr>Memory Game</vt:lpstr>
      <vt:lpstr>Now let’s do a quiz!</vt:lpstr>
      <vt:lpstr>I am thankful for  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Thanksgiving Food</dc:title>
  <dc:creator>Анна Лазакович</dc:creator>
  <cp:lastModifiedBy>Анна Лазакович</cp:lastModifiedBy>
  <cp:revision>26</cp:revision>
  <dcterms:created xsi:type="dcterms:W3CDTF">2024-11-09T05:43:51Z</dcterms:created>
  <dcterms:modified xsi:type="dcterms:W3CDTF">2024-11-12T13:15:48Z</dcterms:modified>
</cp:coreProperties>
</file>